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12" r:id="rId1"/>
  </p:sldMasterIdLst>
  <p:sldIdLst>
    <p:sldId id="257" r:id="rId2"/>
    <p:sldId id="258" r:id="rId3"/>
    <p:sldId id="270" r:id="rId4"/>
    <p:sldId id="259" r:id="rId5"/>
    <p:sldId id="260" r:id="rId6"/>
    <p:sldId id="262" r:id="rId7"/>
    <p:sldId id="263" r:id="rId8"/>
    <p:sldId id="265" r:id="rId9"/>
    <p:sldId id="266" r:id="rId10"/>
    <p:sldId id="268" r:id="rId11"/>
    <p:sldId id="269"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4"/>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3852FFD9-E52D-469F-97C3-7FA59569961D}" type="datetimeFigureOut">
              <a:rPr lang="ar-EG" smtClean="0"/>
              <a:pPr/>
              <a:t>06/07/1440</a:t>
            </a:fld>
            <a:endParaRPr lang="ar-EG"/>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EG"/>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2688ED1-49A4-4120-AFD8-79C6843459B1}" type="slidenum">
              <a:rPr lang="ar-EG" smtClean="0"/>
              <a:pPr/>
              <a:t>‹#›</a:t>
            </a:fld>
            <a:endParaRPr lang="ar-EG"/>
          </a:p>
        </p:txBody>
      </p:sp>
    </p:spTree>
  </p:cSld>
  <p:clrMapOvr>
    <a:masterClrMapping/>
  </p:clrMapOvr>
  <p:transition spd="med">
    <p:wedge/>
    <p:sndAc>
      <p:stSnd>
        <p:snd r:embed="rId1" name="chimes.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852FFD9-E52D-469F-97C3-7FA59569961D}" type="datetimeFigureOut">
              <a:rPr lang="ar-EG" smtClean="0"/>
              <a:pPr/>
              <a:t>06/07/1440</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2688ED1-49A4-4120-AFD8-79C6843459B1}" type="slidenum">
              <a:rPr lang="ar-EG" smtClean="0"/>
              <a:pPr/>
              <a:t>‹#›</a:t>
            </a:fld>
            <a:endParaRPr lang="ar-EG"/>
          </a:p>
        </p:txBody>
      </p:sp>
    </p:spTree>
  </p:cSld>
  <p:clrMapOvr>
    <a:masterClrMapping/>
  </p:clrMapOvr>
  <p:transition spd="med">
    <p:wedge/>
    <p:sndAc>
      <p:stSnd>
        <p:snd r:embed="rId1" name="chimes.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852FFD9-E52D-469F-97C3-7FA59569961D}" type="datetimeFigureOut">
              <a:rPr lang="ar-EG" smtClean="0"/>
              <a:pPr/>
              <a:t>06/07/1440</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2688ED1-49A4-4120-AFD8-79C6843459B1}" type="slidenum">
              <a:rPr lang="ar-EG" smtClean="0"/>
              <a:pPr/>
              <a:t>‹#›</a:t>
            </a:fld>
            <a:endParaRPr lang="ar-EG"/>
          </a:p>
        </p:txBody>
      </p:sp>
    </p:spTree>
  </p:cSld>
  <p:clrMapOvr>
    <a:masterClrMapping/>
  </p:clrMapOvr>
  <p:transition spd="med">
    <p:wedge/>
    <p:sndAc>
      <p:stSnd>
        <p:snd r:embed="rId1" name="chimes.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3852FFD9-E52D-469F-97C3-7FA59569961D}" type="datetimeFigureOut">
              <a:rPr lang="ar-EG" smtClean="0"/>
              <a:pPr/>
              <a:t>06/07/1440</a:t>
            </a:fld>
            <a:endParaRPr lang="ar-EG"/>
          </a:p>
        </p:txBody>
      </p:sp>
      <p:sp>
        <p:nvSpPr>
          <p:cNvPr id="5" name="عنصر نائب للتذييل 4"/>
          <p:cNvSpPr>
            <a:spLocks noGrp="1"/>
          </p:cNvSpPr>
          <p:nvPr>
            <p:ph type="ftr" sz="quarter" idx="11"/>
          </p:nvPr>
        </p:nvSpPr>
        <p:spPr>
          <a:xfrm>
            <a:off x="457200" y="6480969"/>
            <a:ext cx="4260056" cy="300831"/>
          </a:xfrm>
        </p:spPr>
        <p:txBody>
          <a:bodyPr/>
          <a:lstStyle/>
          <a:p>
            <a:endParaRPr lang="ar-EG"/>
          </a:p>
        </p:txBody>
      </p:sp>
      <p:sp>
        <p:nvSpPr>
          <p:cNvPr id="6" name="عنصر نائب لرقم الشريحة 5"/>
          <p:cNvSpPr>
            <a:spLocks noGrp="1"/>
          </p:cNvSpPr>
          <p:nvPr>
            <p:ph type="sldNum" sz="quarter" idx="12"/>
          </p:nvPr>
        </p:nvSpPr>
        <p:spPr/>
        <p:txBody>
          <a:bodyPr/>
          <a:lstStyle/>
          <a:p>
            <a:fld id="{82688ED1-49A4-4120-AFD8-79C6843459B1}" type="slidenum">
              <a:rPr lang="ar-EG" smtClean="0"/>
              <a:pPr/>
              <a:t>‹#›</a:t>
            </a:fld>
            <a:endParaRPr lang="ar-EG"/>
          </a:p>
        </p:txBody>
      </p:sp>
    </p:spTree>
  </p:cSld>
  <p:clrMapOvr>
    <a:masterClrMapping/>
  </p:clrMapOvr>
  <p:transition spd="med">
    <p:wedge/>
    <p:sndAc>
      <p:stSnd>
        <p:snd r:embed="rId1" name="chimes.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3852FFD9-E52D-469F-97C3-7FA59569961D}" type="datetimeFigureOut">
              <a:rPr lang="ar-EG" smtClean="0"/>
              <a:pPr/>
              <a:t>06/07/1440</a:t>
            </a:fld>
            <a:endParaRPr lang="ar-EG"/>
          </a:p>
        </p:txBody>
      </p:sp>
      <p:sp>
        <p:nvSpPr>
          <p:cNvPr id="5" name="عنصر نائب للتذييل 4"/>
          <p:cNvSpPr>
            <a:spLocks noGrp="1"/>
          </p:cNvSpPr>
          <p:nvPr>
            <p:ph type="ftr" sz="quarter" idx="11"/>
          </p:nvPr>
        </p:nvSpPr>
        <p:spPr>
          <a:xfrm>
            <a:off x="2619376" y="6480969"/>
            <a:ext cx="4260056" cy="300831"/>
          </a:xfrm>
        </p:spPr>
        <p:txBody>
          <a:bodyPr/>
          <a:lstStyle/>
          <a:p>
            <a:endParaRPr lang="ar-EG"/>
          </a:p>
        </p:txBody>
      </p:sp>
      <p:sp>
        <p:nvSpPr>
          <p:cNvPr id="6" name="عنصر نائب لرقم الشريحة 5"/>
          <p:cNvSpPr>
            <a:spLocks noGrp="1"/>
          </p:cNvSpPr>
          <p:nvPr>
            <p:ph type="sldNum" sz="quarter" idx="12"/>
          </p:nvPr>
        </p:nvSpPr>
        <p:spPr>
          <a:xfrm>
            <a:off x="8451056" y="809624"/>
            <a:ext cx="502920" cy="300831"/>
          </a:xfrm>
        </p:spPr>
        <p:txBody>
          <a:bodyPr/>
          <a:lstStyle/>
          <a:p>
            <a:fld id="{82688ED1-49A4-4120-AFD8-79C6843459B1}" type="slidenum">
              <a:rPr lang="ar-EG" smtClean="0"/>
              <a:pPr/>
              <a:t>‹#›</a:t>
            </a:fld>
            <a:endParaRPr lang="ar-EG"/>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transition spd="med">
    <p:wedge/>
    <p:sndAc>
      <p:stSnd>
        <p:snd r:embed="rId1" name="chimes.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3852FFD9-E52D-469F-97C3-7FA59569961D}" type="datetimeFigureOut">
              <a:rPr lang="ar-EG" smtClean="0"/>
              <a:pPr/>
              <a:t>06/07/1440</a:t>
            </a:fld>
            <a:endParaRPr lang="ar-EG"/>
          </a:p>
        </p:txBody>
      </p:sp>
      <p:sp>
        <p:nvSpPr>
          <p:cNvPr id="6" name="عنصر نائب للتذييل 5"/>
          <p:cNvSpPr>
            <a:spLocks noGrp="1"/>
          </p:cNvSpPr>
          <p:nvPr>
            <p:ph type="ftr" sz="quarter" idx="11"/>
          </p:nvPr>
        </p:nvSpPr>
        <p:spPr>
          <a:xfrm>
            <a:off x="457200" y="6480969"/>
            <a:ext cx="4260056" cy="301752"/>
          </a:xfrm>
        </p:spPr>
        <p:txBody>
          <a:bodyPr/>
          <a:lstStyle/>
          <a:p>
            <a:endParaRPr lang="ar-EG"/>
          </a:p>
        </p:txBody>
      </p:sp>
      <p:sp>
        <p:nvSpPr>
          <p:cNvPr id="7" name="عنصر نائب لرقم الشريحة 6"/>
          <p:cNvSpPr>
            <a:spLocks noGrp="1"/>
          </p:cNvSpPr>
          <p:nvPr>
            <p:ph type="sldNum" sz="quarter" idx="12"/>
          </p:nvPr>
        </p:nvSpPr>
        <p:spPr>
          <a:xfrm>
            <a:off x="7589520" y="6480969"/>
            <a:ext cx="502920" cy="301752"/>
          </a:xfrm>
        </p:spPr>
        <p:txBody>
          <a:bodyPr/>
          <a:lstStyle/>
          <a:p>
            <a:fld id="{82688ED1-49A4-4120-AFD8-79C6843459B1}" type="slidenum">
              <a:rPr lang="ar-EG" smtClean="0"/>
              <a:pPr/>
              <a:t>‹#›</a:t>
            </a:fld>
            <a:endParaRPr lang="ar-EG"/>
          </a:p>
        </p:txBody>
      </p:sp>
    </p:spTree>
  </p:cSld>
  <p:clrMapOvr>
    <a:masterClrMapping/>
  </p:clrMapOvr>
  <p:transition spd="med">
    <p:wedge/>
    <p:sndAc>
      <p:stSnd>
        <p:snd r:embed="rId1" name="chimes.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3852FFD9-E52D-469F-97C3-7FA59569961D}" type="datetimeFigureOut">
              <a:rPr lang="ar-EG" smtClean="0"/>
              <a:pPr/>
              <a:t>06/07/1440</a:t>
            </a:fld>
            <a:endParaRPr lang="ar-EG"/>
          </a:p>
        </p:txBody>
      </p:sp>
      <p:sp>
        <p:nvSpPr>
          <p:cNvPr id="8" name="عنصر نائب للتذييل 7"/>
          <p:cNvSpPr>
            <a:spLocks noGrp="1"/>
          </p:cNvSpPr>
          <p:nvPr>
            <p:ph type="ftr" sz="quarter" idx="11"/>
          </p:nvPr>
        </p:nvSpPr>
        <p:spPr>
          <a:xfrm>
            <a:off x="457200" y="6480969"/>
            <a:ext cx="4261104" cy="301752"/>
          </a:xfrm>
        </p:spPr>
        <p:txBody>
          <a:bodyPr/>
          <a:lstStyle/>
          <a:p>
            <a:endParaRPr lang="ar-EG"/>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2688ED1-49A4-4120-AFD8-79C6843459B1}"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transition spd="med">
    <p:wedge/>
    <p:sndAc>
      <p:stSnd>
        <p:snd r:embed="rId1" name="chimes.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852FFD9-E52D-469F-97C3-7FA59569961D}" type="datetimeFigureOut">
              <a:rPr lang="ar-EG" smtClean="0"/>
              <a:pPr/>
              <a:t>06/07/1440</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82688ED1-49A4-4120-AFD8-79C6843459B1}" type="slidenum">
              <a:rPr lang="ar-EG" smtClean="0"/>
              <a:pPr/>
              <a:t>‹#›</a:t>
            </a:fld>
            <a:endParaRPr lang="ar-EG"/>
          </a:p>
        </p:txBody>
      </p:sp>
    </p:spTree>
  </p:cSld>
  <p:clrMapOvr>
    <a:masterClrMapping/>
  </p:clrMapOvr>
  <p:transition spd="med">
    <p:wedge/>
    <p:sndAc>
      <p:stSnd>
        <p:snd r:embed="rId1" name="chimes.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3852FFD9-E52D-469F-97C3-7FA59569961D}" type="datetimeFigureOut">
              <a:rPr lang="ar-EG" smtClean="0"/>
              <a:pPr/>
              <a:t>06/07/1440</a:t>
            </a:fld>
            <a:endParaRPr lang="ar-EG"/>
          </a:p>
        </p:txBody>
      </p:sp>
      <p:sp>
        <p:nvSpPr>
          <p:cNvPr id="3" name="عنصر نائب للتذييل 2"/>
          <p:cNvSpPr>
            <a:spLocks noGrp="1"/>
          </p:cNvSpPr>
          <p:nvPr>
            <p:ph type="ftr" sz="quarter" idx="11"/>
          </p:nvPr>
        </p:nvSpPr>
        <p:spPr>
          <a:xfrm>
            <a:off x="457200" y="6481890"/>
            <a:ext cx="4260056" cy="300831"/>
          </a:xfrm>
        </p:spPr>
        <p:txBody>
          <a:bodyPr/>
          <a:lstStyle/>
          <a:p>
            <a:endParaRPr lang="ar-EG"/>
          </a:p>
        </p:txBody>
      </p:sp>
      <p:sp>
        <p:nvSpPr>
          <p:cNvPr id="4" name="عنصر نائب لرقم الشريحة 3"/>
          <p:cNvSpPr>
            <a:spLocks noGrp="1"/>
          </p:cNvSpPr>
          <p:nvPr>
            <p:ph type="sldNum" sz="quarter" idx="12"/>
          </p:nvPr>
        </p:nvSpPr>
        <p:spPr>
          <a:xfrm>
            <a:off x="7589520" y="6480969"/>
            <a:ext cx="502920" cy="301752"/>
          </a:xfrm>
        </p:spPr>
        <p:txBody>
          <a:bodyPr/>
          <a:lstStyle/>
          <a:p>
            <a:fld id="{82688ED1-49A4-4120-AFD8-79C6843459B1}" type="slidenum">
              <a:rPr lang="ar-EG" smtClean="0"/>
              <a:pPr/>
              <a:t>‹#›</a:t>
            </a:fld>
            <a:endParaRPr lang="ar-EG"/>
          </a:p>
        </p:txBody>
      </p:sp>
    </p:spTree>
  </p:cSld>
  <p:clrMapOvr>
    <a:masterClrMapping/>
  </p:clrMapOvr>
  <p:transition spd="med">
    <p:wedge/>
    <p:sndAc>
      <p:stSnd>
        <p:snd r:embed="rId1" name="chimes.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3852FFD9-E52D-469F-97C3-7FA59569961D}" type="datetimeFigureOut">
              <a:rPr lang="ar-EG" smtClean="0"/>
              <a:pPr/>
              <a:t>06/07/1440</a:t>
            </a:fld>
            <a:endParaRPr lang="ar-EG"/>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EG"/>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2688ED1-49A4-4120-AFD8-79C6843459B1}"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transition spd="med">
    <p:wedge/>
    <p:sndAc>
      <p:stSnd>
        <p:snd r:embed="rId1" name="chimes.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3852FFD9-E52D-469F-97C3-7FA59569961D}" type="datetimeFigureOut">
              <a:rPr lang="ar-EG" smtClean="0"/>
              <a:pPr/>
              <a:t>06/07/1440</a:t>
            </a:fld>
            <a:endParaRPr lang="ar-EG"/>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EG"/>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2688ED1-49A4-4120-AFD8-79C6843459B1}"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transition spd="med">
    <p:wedge/>
    <p:sndAc>
      <p:stSnd>
        <p:snd r:embed="rId1" name="chimes.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852FFD9-E52D-469F-97C3-7FA59569961D}" type="datetimeFigureOut">
              <a:rPr lang="ar-EG" smtClean="0"/>
              <a:pPr/>
              <a:t>06/07/1440</a:t>
            </a:fld>
            <a:endParaRPr lang="ar-EG"/>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EG"/>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2688ED1-49A4-4120-AFD8-79C6843459B1}" type="slidenum">
              <a:rPr lang="ar-EG" smtClean="0"/>
              <a:pPr/>
              <a:t>‹#›</a:t>
            </a:fld>
            <a:endParaRPr lang="ar-EG"/>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spd="med">
    <p:wedge/>
    <p:sndAc>
      <p:stSnd>
        <p:snd r:embed="rId13" name="chimes.wav" builtIn="1"/>
      </p:stSnd>
    </p:sndAc>
  </p:transition>
  <p:timing>
    <p:tnLst>
      <p:par>
        <p:cTn id="1" dur="indefinite" restart="never" nodeType="tmRoot"/>
      </p:par>
    </p:tnLst>
  </p:timing>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0.wav"/><Relationship Id="rId1" Type="http://schemas.openxmlformats.org/officeDocument/2006/relationships/tags" Target="../tags/tag2.xml"/><Relationship Id="rId5" Type="http://schemas.openxmlformats.org/officeDocument/2006/relationships/image" Target="../media/image9.png"/><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media/audio11.wav"/><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media/audio3.wav"/><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media/audio4.wav"/><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media/audio5.wav"/><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6.wav"/><Relationship Id="rId1" Type="http://schemas.openxmlformats.org/officeDocument/2006/relationships/tags" Target="../tags/tag1.xml"/><Relationship Id="rId5" Type="http://schemas.openxmlformats.org/officeDocument/2006/relationships/image" Target="../media/image6.png"/><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media/audio7.wav"/><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media/audio8.wav"/><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media/audio9.wav"/><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المعينات السمعية</a:t>
            </a:r>
            <a:endParaRPr lang="ar-EG" dirty="0"/>
          </a:p>
        </p:txBody>
      </p:sp>
      <p:sp>
        <p:nvSpPr>
          <p:cNvPr id="3" name="عنصر نائب للمحتوى 2"/>
          <p:cNvSpPr>
            <a:spLocks noGrp="1"/>
          </p:cNvSpPr>
          <p:nvPr>
            <p:ph idx="1"/>
          </p:nvPr>
        </p:nvSpPr>
        <p:spPr>
          <a:solidFill>
            <a:schemeClr val="accent3">
              <a:lumMod val="60000"/>
              <a:lumOff val="40000"/>
            </a:schemeClr>
          </a:solidFill>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a:lstStyle/>
          <a:p>
            <a:r>
              <a:rPr lang="ar-EG" dirty="0" smtClean="0"/>
              <a:t>هي عبارة عن وسائل تستخدم لجمع الموجات الصوتية</a:t>
            </a:r>
          </a:p>
          <a:p>
            <a:r>
              <a:rPr lang="ar-EG" dirty="0" smtClean="0"/>
              <a:t>و تكبيرها </a:t>
            </a:r>
            <a:r>
              <a:rPr lang="ar-EG" dirty="0" err="1" smtClean="0"/>
              <a:t>و</a:t>
            </a:r>
            <a:r>
              <a:rPr lang="ar-EG" dirty="0" smtClean="0"/>
              <a:t> توصيلها للدماغ من اجل مساعدة المعاق سمعيا علي استخدام البقايا السمعية بشكل  أفضل تتكون من  ثلاثة أجزاء </a:t>
            </a:r>
            <a:r>
              <a:rPr lang="ar-EG" dirty="0" err="1" smtClean="0"/>
              <a:t>و</a:t>
            </a:r>
            <a:r>
              <a:rPr lang="ar-EG" dirty="0" smtClean="0"/>
              <a:t> هي :</a:t>
            </a:r>
          </a:p>
          <a:p>
            <a:r>
              <a:rPr lang="ar-EG" dirty="0" smtClean="0"/>
              <a:t>1-الميكروفون</a:t>
            </a:r>
          </a:p>
          <a:p>
            <a:r>
              <a:rPr lang="ar-EG" dirty="0" smtClean="0"/>
              <a:t>2ـ مضخم الصوت				</a:t>
            </a:r>
          </a:p>
          <a:p>
            <a:r>
              <a:rPr lang="ar-EG" dirty="0" smtClean="0"/>
              <a:t>3-المستقبل</a:t>
            </a:r>
            <a:endParaRPr lang="ar-EG" dirty="0"/>
          </a:p>
        </p:txBody>
      </p:sp>
      <p:pic>
        <p:nvPicPr>
          <p:cNvPr id="4" name="~PP1087.WAV">
            <a:hlinkClick r:id="" action="ppaction://media"/>
          </p:cNvPr>
          <p:cNvPicPr>
            <a:picLocks noRot="1" noChangeAspect="1"/>
          </p:cNvPicPr>
          <p:nvPr>
            <a:wavAudioFile r:embed="rId1" name="~PP1087.WAV"/>
          </p:nvPr>
        </p:nvPicPr>
        <p:blipFill>
          <a:blip r:embed="rId4"/>
          <a:stretch>
            <a:fillRect/>
          </a:stretch>
        </p:blipFill>
        <p:spPr>
          <a:xfrm>
            <a:off x="8632825" y="6346825"/>
            <a:ext cx="304800" cy="304800"/>
          </a:xfrm>
          <a:prstGeom prst="rect">
            <a:avLst/>
          </a:prstGeom>
        </p:spPr>
      </p:pic>
    </p:spTree>
  </p:cSld>
  <p:clrMapOvr>
    <a:masterClrMapping/>
  </p:clrMapOvr>
  <p:transition spd="med">
    <p:newsflash/>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المعين السمعي المثبت بالنظارة:</a:t>
            </a:r>
            <a:endParaRPr lang="ar-EG" dirty="0"/>
          </a:p>
        </p:txBody>
      </p:sp>
      <p:sp>
        <p:nvSpPr>
          <p:cNvPr id="3" name="عنصر نائب للمحتوى 2"/>
          <p:cNvSpPr>
            <a:spLocks noGrp="1"/>
          </p:cNvSpPr>
          <p:nvPr>
            <p:ph idx="1"/>
          </p:nvPr>
        </p:nvSpPr>
        <p:spPr/>
        <p:txBody>
          <a:bodyPr/>
          <a:lstStyle/>
          <a:p>
            <a:r>
              <a:rPr lang="ar-EG" dirty="0" smtClean="0"/>
              <a:t>عبارة عن جهاز صغير يركب علي النظارة </a:t>
            </a:r>
            <a:r>
              <a:rPr lang="ar-EG" dirty="0" err="1" smtClean="0"/>
              <a:t>و</a:t>
            </a:r>
            <a:r>
              <a:rPr lang="ar-EG" dirty="0" smtClean="0"/>
              <a:t> يوصل مع قناة </a:t>
            </a:r>
            <a:r>
              <a:rPr lang="ar-EG" dirty="0" err="1" smtClean="0"/>
              <a:t>الاذن</a:t>
            </a:r>
            <a:r>
              <a:rPr lang="ar-EG" dirty="0" smtClean="0"/>
              <a:t> </a:t>
            </a:r>
            <a:r>
              <a:rPr lang="ar-EG" dirty="0" err="1" smtClean="0"/>
              <a:t>بانبوبة</a:t>
            </a:r>
            <a:r>
              <a:rPr lang="ar-EG" dirty="0" smtClean="0"/>
              <a:t> صغيرة في قالب </a:t>
            </a:r>
            <a:r>
              <a:rPr lang="ar-EG" dirty="0" err="1" smtClean="0"/>
              <a:t>الاذن</a:t>
            </a:r>
            <a:r>
              <a:rPr lang="ar-EG" dirty="0" smtClean="0"/>
              <a:t>.			</a:t>
            </a:r>
          </a:p>
          <a:p>
            <a:r>
              <a:rPr lang="ar-EG" sz="4000" dirty="0" smtClean="0">
                <a:solidFill>
                  <a:srgbClr val="C00000"/>
                </a:solidFill>
              </a:rPr>
              <a:t>و تنقسم </a:t>
            </a:r>
            <a:r>
              <a:rPr lang="ar-EG" sz="4000" dirty="0" err="1" smtClean="0">
                <a:solidFill>
                  <a:srgbClr val="C00000"/>
                </a:solidFill>
              </a:rPr>
              <a:t>الي</a:t>
            </a:r>
            <a:r>
              <a:rPr lang="ar-EG" sz="4000" dirty="0" smtClean="0">
                <a:solidFill>
                  <a:srgbClr val="C00000"/>
                </a:solidFill>
              </a:rPr>
              <a:t> قسمين:					</a:t>
            </a:r>
            <a:r>
              <a:rPr lang="ar-EG" dirty="0" smtClean="0"/>
              <a:t>1ـالسماعة عن طريق الهواء					2ـالسماعة عن طريق العظم</a:t>
            </a:r>
            <a:r>
              <a:rPr lang="ar-EG" sz="4000" dirty="0" smtClean="0">
                <a:solidFill>
                  <a:srgbClr val="C00000"/>
                </a:solidFill>
              </a:rPr>
              <a:t>					</a:t>
            </a:r>
            <a:endParaRPr lang="ar-EG" sz="4000" dirty="0">
              <a:solidFill>
                <a:srgbClr val="C00000"/>
              </a:solidFill>
            </a:endParaRPr>
          </a:p>
        </p:txBody>
      </p:sp>
      <p:pic>
        <p:nvPicPr>
          <p:cNvPr id="4" name="~PP920.WAV">
            <a:hlinkClick r:id="" action="ppaction://media"/>
          </p:cNvPr>
          <p:cNvPicPr>
            <a:picLocks noRot="1" noChangeAspect="1"/>
          </p:cNvPicPr>
          <p:nvPr>
            <a:wavAudioFile r:embed="rId2" name="~PP920.WAV"/>
          </p:nvPr>
        </p:nvPicPr>
        <p:blipFill>
          <a:blip r:embed="rId5"/>
          <a:stretch>
            <a:fillRect/>
          </a:stretch>
        </p:blipFill>
        <p:spPr>
          <a:xfrm>
            <a:off x="8632825" y="6346825"/>
            <a:ext cx="304800" cy="304800"/>
          </a:xfrm>
          <a:prstGeom prst="rect">
            <a:avLst/>
          </a:prstGeom>
        </p:spPr>
      </p:pic>
    </p:spTree>
    <p:custDataLst>
      <p:tags r:id="rId1"/>
    </p:custDataLst>
  </p:cSld>
  <p:clrMapOvr>
    <a:masterClrMapping/>
  </p:clrMapOvr>
  <p:transition spd="med">
    <p:wipe/>
    <p:sndAc>
      <p:stSnd>
        <p:snd r:embed="rId4"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عيوبها:</a:t>
            </a:r>
            <a:endParaRPr lang="ar-EG" dirty="0"/>
          </a:p>
        </p:txBody>
      </p:sp>
      <p:sp>
        <p:nvSpPr>
          <p:cNvPr id="3" name="عنصر نائب للمحتوى 2"/>
          <p:cNvSpPr>
            <a:spLocks noGrp="1"/>
          </p:cNvSpPr>
          <p:nvPr>
            <p:ph idx="1"/>
          </p:nvPr>
        </p:nvSpPr>
        <p:spPr/>
        <p:txBody>
          <a:bodyPr/>
          <a:lstStyle/>
          <a:p>
            <a:r>
              <a:rPr lang="ar-EG" dirty="0" err="1" smtClean="0"/>
              <a:t>ان</a:t>
            </a:r>
            <a:r>
              <a:rPr lang="ar-EG" dirty="0" smtClean="0"/>
              <a:t> الطفل الذي ليس بحاجة لاستخدام نظارة لا يستطيع الاستفادة من هذا النوع ،كما </a:t>
            </a:r>
            <a:r>
              <a:rPr lang="ar-EG" dirty="0" err="1" smtClean="0"/>
              <a:t>ان</a:t>
            </a:r>
            <a:r>
              <a:rPr lang="ar-EG" dirty="0" smtClean="0"/>
              <a:t> هذا النوع يتطلب من </a:t>
            </a:r>
            <a:r>
              <a:rPr lang="ar-EG" dirty="0" err="1" smtClean="0"/>
              <a:t>مستخدمية</a:t>
            </a:r>
            <a:r>
              <a:rPr lang="ar-EG" dirty="0" smtClean="0"/>
              <a:t> ضرورة ارتداء نظارة لكي يسمع </a:t>
            </a:r>
            <a:r>
              <a:rPr lang="ar-EG" dirty="0" err="1" smtClean="0"/>
              <a:t>حتي</a:t>
            </a:r>
            <a:r>
              <a:rPr lang="ar-EG" dirty="0" smtClean="0"/>
              <a:t> في </a:t>
            </a:r>
            <a:r>
              <a:rPr lang="ar-EG" dirty="0" err="1" smtClean="0"/>
              <a:t>الاوقات</a:t>
            </a:r>
            <a:r>
              <a:rPr lang="ar-EG" dirty="0" smtClean="0"/>
              <a:t> التي تتطلب ارتدائها</a:t>
            </a:r>
            <a:endParaRPr lang="ar-EG" dirty="0"/>
          </a:p>
        </p:txBody>
      </p:sp>
      <p:pic>
        <p:nvPicPr>
          <p:cNvPr id="4" name="~PP1997.WAV">
            <a:hlinkClick r:id="" action="ppaction://media"/>
          </p:cNvPr>
          <p:cNvPicPr>
            <a:picLocks noRot="1" noChangeAspect="1"/>
          </p:cNvPicPr>
          <p:nvPr>
            <a:wavAudioFile r:embed="rId1" name="~PP1997.WAV"/>
          </p:nvPr>
        </p:nvPicPr>
        <p:blipFill>
          <a:blip r:embed="rId4"/>
          <a:stretch>
            <a:fillRect/>
          </a:stretch>
        </p:blipFill>
        <p:spPr>
          <a:xfrm>
            <a:off x="8632825" y="6346825"/>
            <a:ext cx="304800" cy="304800"/>
          </a:xfrm>
          <a:prstGeom prst="rect">
            <a:avLst/>
          </a:prstGeom>
        </p:spPr>
      </p:pic>
    </p:spTree>
  </p:cSld>
  <p:clrMapOvr>
    <a:masterClrMapping/>
  </p:clrMapOvr>
  <p:transition spd="med">
    <p:wip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أنواع المعينات السمعية :</a:t>
            </a:r>
            <a:endParaRPr lang="ar-EG" dirty="0"/>
          </a:p>
        </p:txBody>
      </p:sp>
      <p:sp>
        <p:nvSpPr>
          <p:cNvPr id="3" name="عنصر نائب للمحتوى 2"/>
          <p:cNvSpPr>
            <a:spLocks noGrp="1"/>
          </p:cNvSpPr>
          <p:nvPr>
            <p:ph idx="1"/>
          </p:nvPr>
        </p:nvSpPr>
        <p:spPr/>
        <p:txBody>
          <a:bodyPr>
            <a:normAutofit fontScale="92500" lnSpcReduction="10000"/>
          </a:bodyPr>
          <a:lstStyle/>
          <a:p>
            <a:r>
              <a:rPr lang="ar-EG" sz="3600" dirty="0" smtClean="0"/>
              <a:t>1ـ المعينات السمعية الجماعية</a:t>
            </a:r>
            <a:r>
              <a:rPr lang="ar-EG" dirty="0" smtClean="0"/>
              <a:t>:					التي تستخدم في المدارس في صفوف التربية الخاصة ويتبع المعلم فيها نظام التضخيم الجماعي حيث يرسل المعلم الصوت عبر الميكرفون المتصل بنظام تضخم الصوت الجماعي ويستقبل الطلبة المثيرات الصوتية بواسطة السماعات المرتبطة بهذا النظام وهناك العديد من أنظمة البث الجماعي ومنها:			1ـ النظام المزود بالأسلاك					2ـ النظام اللاسلكي						3ـ نظام ذبذبات الراديو</a:t>
            </a:r>
          </a:p>
        </p:txBody>
      </p:sp>
      <p:pic>
        <p:nvPicPr>
          <p:cNvPr id="4" name="~PP2397.WAV">
            <a:hlinkClick r:id="" action="ppaction://media"/>
          </p:cNvPr>
          <p:cNvPicPr>
            <a:picLocks noRot="1" noChangeAspect="1"/>
          </p:cNvPicPr>
          <p:nvPr>
            <a:wavAudioFile r:embed="rId1" name="~PP2397.WAV"/>
          </p:nvPr>
        </p:nvPicPr>
        <p:blipFill>
          <a:blip r:embed="rId4"/>
          <a:stretch>
            <a:fillRect/>
          </a:stretch>
        </p:blipFill>
        <p:spPr>
          <a:xfrm>
            <a:off x="8632825" y="6346825"/>
            <a:ext cx="304800" cy="304800"/>
          </a:xfrm>
          <a:prstGeom prst="rect">
            <a:avLst/>
          </a:prstGeom>
        </p:spPr>
      </p:pic>
    </p:spTree>
  </p:cSld>
  <p:clrMapOvr>
    <a:masterClrMapping/>
  </p:clrMapOvr>
  <p:transition spd="med">
    <p:wip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r"/>
            <a:r>
              <a:rPr lang="ar-EG" dirty="0" err="1" smtClean="0"/>
              <a:t>ميكانيزم</a:t>
            </a:r>
            <a:r>
              <a:rPr lang="ar-EG" dirty="0" smtClean="0"/>
              <a:t> المعين السمعي:</a:t>
            </a:r>
            <a:endParaRPr lang="ar-EG" dirty="0"/>
          </a:p>
        </p:txBody>
      </p:sp>
      <p:sp>
        <p:nvSpPr>
          <p:cNvPr id="3" name="عنصر نائب للمحتوى 2"/>
          <p:cNvSpPr>
            <a:spLocks noGrp="1"/>
          </p:cNvSpPr>
          <p:nvPr>
            <p:ph idx="1"/>
          </p:nvPr>
        </p:nvSpPr>
        <p:spPr/>
        <p:txBody>
          <a:bodyPr>
            <a:normAutofit/>
          </a:bodyPr>
          <a:lstStyle/>
          <a:p>
            <a:r>
              <a:rPr lang="ar-EG" sz="3600" dirty="0" smtClean="0">
                <a:solidFill>
                  <a:schemeClr val="bg2">
                    <a:lumMod val="10000"/>
                  </a:schemeClr>
                </a:solidFill>
              </a:rPr>
              <a:t>الميكروفون وظيفته تجميع الصوت</a:t>
            </a:r>
          </a:p>
          <a:p>
            <a:r>
              <a:rPr lang="ar-EG" sz="3600" dirty="0" smtClean="0">
                <a:solidFill>
                  <a:schemeClr val="bg2">
                    <a:lumMod val="10000"/>
                  </a:schemeClr>
                </a:solidFill>
              </a:rPr>
              <a:t>المضخم وظيفته تزويد شدة الصوت</a:t>
            </a:r>
          </a:p>
          <a:p>
            <a:r>
              <a:rPr lang="ar-EG" sz="3600" dirty="0" smtClean="0">
                <a:solidFill>
                  <a:schemeClr val="bg2">
                    <a:lumMod val="10000"/>
                  </a:schemeClr>
                </a:solidFill>
              </a:rPr>
              <a:t>المستقبل وظيفته تحويل النبضات </a:t>
            </a:r>
            <a:r>
              <a:rPr lang="ar-EG" sz="3600" smtClean="0">
                <a:solidFill>
                  <a:schemeClr val="bg2">
                    <a:lumMod val="10000"/>
                  </a:schemeClr>
                </a:solidFill>
              </a:rPr>
              <a:t>الكهربائية </a:t>
            </a:r>
            <a:r>
              <a:rPr lang="ar-EG" sz="3600" dirty="0" err="1" smtClean="0">
                <a:solidFill>
                  <a:schemeClr val="bg2">
                    <a:lumMod val="10000"/>
                  </a:schemeClr>
                </a:solidFill>
              </a:rPr>
              <a:t>إ</a:t>
            </a:r>
            <a:r>
              <a:rPr lang="ar-EG" sz="3600" smtClean="0">
                <a:solidFill>
                  <a:schemeClr val="bg2">
                    <a:lumMod val="10000"/>
                  </a:schemeClr>
                </a:solidFill>
              </a:rPr>
              <a:t>لي </a:t>
            </a:r>
            <a:r>
              <a:rPr lang="ar-EG" sz="3600" dirty="0" smtClean="0">
                <a:solidFill>
                  <a:schemeClr val="bg2">
                    <a:lumMod val="10000"/>
                  </a:schemeClr>
                </a:solidFill>
              </a:rPr>
              <a:t>طاقه سمعيه صوتيه عالية</a:t>
            </a:r>
            <a:endParaRPr lang="ar-EG" sz="3600" dirty="0">
              <a:solidFill>
                <a:schemeClr val="bg2">
                  <a:lumMod val="10000"/>
                </a:schemeClr>
              </a:solidFill>
            </a:endParaRPr>
          </a:p>
        </p:txBody>
      </p:sp>
    </p:spTree>
  </p:cSld>
  <p:clrMapOvr>
    <a:masterClrMapping/>
  </p:clrMapOvr>
  <p:transition spd="med">
    <p:dissolve/>
    <p:sndAc>
      <p:stSnd>
        <p:snd r:embed="rId2" name="chimes.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المعينات السمعية الفردية</a:t>
            </a:r>
            <a:endParaRPr lang="ar-EG" dirty="0"/>
          </a:p>
        </p:txBody>
      </p:sp>
      <p:sp>
        <p:nvSpPr>
          <p:cNvPr id="3" name="عنصر نائب للمحتوى 2"/>
          <p:cNvSpPr>
            <a:spLocks noGrp="1"/>
          </p:cNvSpPr>
          <p:nvPr>
            <p:ph idx="1"/>
          </p:nvPr>
        </p:nvSpPr>
        <p:spPr/>
        <p:txBody>
          <a:bodyPr/>
          <a:lstStyle/>
          <a:p>
            <a:r>
              <a:rPr lang="ar-EG" dirty="0" smtClean="0"/>
              <a:t>1ـ سماعات الجيب:						تعرف هذه السماعات بسماعات الجسم وهي سماعات كبيره الحجم نسبيا ومن </a:t>
            </a:r>
            <a:r>
              <a:rPr lang="ar-EG" dirty="0" err="1" smtClean="0"/>
              <a:t>اكثر</a:t>
            </a:r>
            <a:r>
              <a:rPr lang="ar-EG" dirty="0" smtClean="0"/>
              <a:t> السماعات تكبيرا للصوت 			توصف هذه السماعات </a:t>
            </a:r>
            <a:r>
              <a:rPr lang="ar-EG" dirty="0" err="1" smtClean="0"/>
              <a:t>للاطفال</a:t>
            </a:r>
            <a:r>
              <a:rPr lang="ar-EG" dirty="0" smtClean="0"/>
              <a:t> و كبار السن 		</a:t>
            </a:r>
            <a:endParaRPr lang="ar-EG" dirty="0"/>
          </a:p>
        </p:txBody>
      </p:sp>
      <p:pic>
        <p:nvPicPr>
          <p:cNvPr id="4" name="~PP3505.WAV">
            <a:hlinkClick r:id="" action="ppaction://media"/>
          </p:cNvPr>
          <p:cNvPicPr>
            <a:picLocks noRot="1" noChangeAspect="1"/>
          </p:cNvPicPr>
          <p:nvPr>
            <a:wavAudioFile r:embed="rId1" name="~PP3505.WAV"/>
          </p:nvPr>
        </p:nvPicPr>
        <p:blipFill>
          <a:blip r:embed="rId4"/>
          <a:stretch>
            <a:fillRect/>
          </a:stretch>
        </p:blipFill>
        <p:spPr>
          <a:xfrm>
            <a:off x="8632825" y="6346825"/>
            <a:ext cx="304800" cy="304800"/>
          </a:xfrm>
          <a:prstGeom prst="rect">
            <a:avLst/>
          </a:prstGeom>
        </p:spPr>
      </p:pic>
    </p:spTree>
  </p:cSld>
  <p:clrMapOvr>
    <a:masterClrMapping/>
  </p:clrMapOvr>
  <p:transition spd="med">
    <p:wip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مميزاتها </a:t>
            </a:r>
            <a:r>
              <a:rPr lang="ar-EG" dirty="0" err="1" smtClean="0"/>
              <a:t>و</a:t>
            </a:r>
            <a:r>
              <a:rPr lang="ar-EG" dirty="0" smtClean="0"/>
              <a:t> عيوبها:</a:t>
            </a:r>
            <a:endParaRPr lang="ar-EG" dirty="0"/>
          </a:p>
        </p:txBody>
      </p:sp>
      <p:sp>
        <p:nvSpPr>
          <p:cNvPr id="3" name="عنصر نائب للمحتوى 2"/>
          <p:cNvSpPr>
            <a:spLocks noGrp="1"/>
          </p:cNvSpPr>
          <p:nvPr>
            <p:ph idx="1"/>
          </p:nvPr>
        </p:nvSpPr>
        <p:spPr>
          <a:xfrm>
            <a:off x="304800" y="1428736"/>
            <a:ext cx="8686800" cy="5429264"/>
          </a:xfrm>
        </p:spPr>
        <p:txBody>
          <a:bodyPr>
            <a:normAutofit/>
          </a:bodyPr>
          <a:lstStyle/>
          <a:p>
            <a:pPr>
              <a:buFont typeface="Wingdings" pitchFamily="2" charset="2"/>
              <a:buChar char="q"/>
            </a:pPr>
            <a:r>
              <a:rPr lang="ar-EG" dirty="0" smtClean="0"/>
              <a:t>1ـ تعمل علي توصيل الصوت </a:t>
            </a:r>
            <a:r>
              <a:rPr lang="ar-EG" dirty="0" err="1" smtClean="0"/>
              <a:t>بواسطه</a:t>
            </a:r>
            <a:r>
              <a:rPr lang="ar-EG" dirty="0" smtClean="0"/>
              <a:t> </a:t>
            </a:r>
            <a:r>
              <a:rPr lang="ar-EG" dirty="0" err="1" smtClean="0"/>
              <a:t>اسلاك</a:t>
            </a:r>
            <a:r>
              <a:rPr lang="ar-EG" dirty="0" smtClean="0"/>
              <a:t> توصيل </a:t>
            </a:r>
            <a:r>
              <a:rPr lang="ar-EG" dirty="0" err="1" smtClean="0"/>
              <a:t>خاصه</a:t>
            </a:r>
            <a:r>
              <a:rPr lang="ar-EG" dirty="0" smtClean="0"/>
              <a:t>.	</a:t>
            </a:r>
          </a:p>
          <a:p>
            <a:r>
              <a:rPr lang="ar-EG" dirty="0" smtClean="0"/>
              <a:t>2-قدره عاليه علي تكبير الصوت.	</a:t>
            </a:r>
          </a:p>
          <a:p>
            <a:r>
              <a:rPr lang="ar-EG" dirty="0" smtClean="0"/>
              <a:t>3ـ </a:t>
            </a:r>
            <a:r>
              <a:rPr lang="ar-EG" dirty="0" err="1" smtClean="0"/>
              <a:t>رخيصه</a:t>
            </a:r>
            <a:r>
              <a:rPr lang="ar-EG" dirty="0" smtClean="0"/>
              <a:t> الثمن </a:t>
            </a:r>
          </a:p>
          <a:p>
            <a:r>
              <a:rPr lang="ar-EG" dirty="0" smtClean="0"/>
              <a:t>4ـ من </a:t>
            </a:r>
            <a:r>
              <a:rPr lang="ar-EG" dirty="0" err="1" smtClean="0"/>
              <a:t>اكثر</a:t>
            </a:r>
            <a:r>
              <a:rPr lang="ar-EG" dirty="0" smtClean="0"/>
              <a:t> السماعات توفيرا للطاقة.</a:t>
            </a:r>
          </a:p>
          <a:p>
            <a:r>
              <a:rPr lang="ar-EG" dirty="0" smtClean="0"/>
              <a:t>5ـ تستخدم البطاريات العادية.				</a:t>
            </a:r>
          </a:p>
          <a:p>
            <a:pPr>
              <a:buNone/>
            </a:pPr>
            <a:r>
              <a:rPr lang="ar-EG" dirty="0" smtClean="0"/>
              <a:t>يسهل تصليحها </a:t>
            </a:r>
            <a:r>
              <a:rPr lang="ar-EG" dirty="0" err="1" smtClean="0"/>
              <a:t>و</a:t>
            </a:r>
            <a:r>
              <a:rPr lang="ar-EG" dirty="0" smtClean="0"/>
              <a:t> صيانتها وقطع غيارها </a:t>
            </a:r>
            <a:r>
              <a:rPr lang="ar-EG" dirty="0" err="1" smtClean="0"/>
              <a:t>متوافره</a:t>
            </a:r>
            <a:r>
              <a:rPr lang="ar-EG" dirty="0" smtClean="0"/>
              <a:t>.				(عيوبها)					             مظهرها الخارجي وما يترتب علي </a:t>
            </a:r>
            <a:r>
              <a:rPr lang="ar-EG" dirty="0" err="1" smtClean="0"/>
              <a:t>هذاالمظهر</a:t>
            </a:r>
            <a:r>
              <a:rPr lang="ar-EG" dirty="0" smtClean="0"/>
              <a:t> من مشكلات اجتماعية </a:t>
            </a:r>
            <a:r>
              <a:rPr lang="ar-EG" dirty="0" err="1" smtClean="0"/>
              <a:t>و</a:t>
            </a:r>
            <a:r>
              <a:rPr lang="ar-EG" dirty="0" smtClean="0"/>
              <a:t> نفسية لمستخدميها.</a:t>
            </a:r>
            <a:endParaRPr lang="ar-EG" dirty="0"/>
          </a:p>
        </p:txBody>
      </p:sp>
      <p:pic>
        <p:nvPicPr>
          <p:cNvPr id="4" name="~PP594.WAV">
            <a:hlinkClick r:id="" action="ppaction://media"/>
          </p:cNvPr>
          <p:cNvPicPr>
            <a:picLocks noRot="1" noChangeAspect="1"/>
          </p:cNvPicPr>
          <p:nvPr>
            <a:wavAudioFile r:embed="rId1" name="~PP594.WAV"/>
          </p:nvPr>
        </p:nvPicPr>
        <p:blipFill>
          <a:blip r:embed="rId4"/>
          <a:stretch>
            <a:fillRect/>
          </a:stretch>
        </p:blipFill>
        <p:spPr>
          <a:xfrm>
            <a:off x="8632825" y="6346825"/>
            <a:ext cx="304800" cy="304800"/>
          </a:xfrm>
          <a:prstGeom prst="rect">
            <a:avLst/>
          </a:prstGeom>
        </p:spPr>
      </p:pic>
    </p:spTree>
  </p:cSld>
  <p:clrMapOvr>
    <a:masterClrMapping/>
  </p:clrMapOvr>
  <p:transition spd="med">
    <p:wip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سماعات خلف </a:t>
            </a:r>
            <a:r>
              <a:rPr lang="ar-EG" dirty="0" err="1" smtClean="0"/>
              <a:t>الاذن</a:t>
            </a:r>
            <a:r>
              <a:rPr lang="ar-EG" dirty="0" smtClean="0"/>
              <a:t>:</a:t>
            </a:r>
            <a:endParaRPr lang="ar-EG" dirty="0"/>
          </a:p>
        </p:txBody>
      </p:sp>
      <p:sp>
        <p:nvSpPr>
          <p:cNvPr id="3" name="عنصر نائب للمحتوى 2"/>
          <p:cNvSpPr>
            <a:spLocks noGrp="1"/>
          </p:cNvSpPr>
          <p:nvPr>
            <p:ph idx="1"/>
          </p:nvPr>
        </p:nvSpPr>
        <p:spPr/>
        <p:txBody>
          <a:bodyPr>
            <a:normAutofit lnSpcReduction="10000"/>
          </a:bodyPr>
          <a:lstStyle/>
          <a:p>
            <a:pPr algn="ctr"/>
            <a:r>
              <a:rPr lang="ar-EG" dirty="0" smtClean="0"/>
              <a:t>تعتبر سماعات خلف </a:t>
            </a:r>
            <a:r>
              <a:rPr lang="ar-EG" dirty="0" err="1" smtClean="0"/>
              <a:t>الاذن</a:t>
            </a:r>
            <a:r>
              <a:rPr lang="ar-EG" dirty="0" smtClean="0"/>
              <a:t> من المعينات </a:t>
            </a:r>
            <a:r>
              <a:rPr lang="ar-EG" dirty="0" err="1" smtClean="0"/>
              <a:t>السمعيه</a:t>
            </a:r>
            <a:r>
              <a:rPr lang="ar-EG" dirty="0" smtClean="0"/>
              <a:t> </a:t>
            </a:r>
            <a:r>
              <a:rPr lang="ar-EG" dirty="0" err="1" smtClean="0"/>
              <a:t>الاكثر</a:t>
            </a:r>
            <a:r>
              <a:rPr lang="ar-EG" dirty="0" smtClean="0"/>
              <a:t> انتشارا من غيرها </a:t>
            </a:r>
            <a:r>
              <a:rPr lang="ar-EG" dirty="0" err="1" smtClean="0"/>
              <a:t>و</a:t>
            </a:r>
            <a:r>
              <a:rPr lang="ar-EG" dirty="0" smtClean="0"/>
              <a:t> </a:t>
            </a:r>
            <a:r>
              <a:rPr lang="ar-EG" dirty="0" err="1" smtClean="0"/>
              <a:t>الاكثر</a:t>
            </a:r>
            <a:r>
              <a:rPr lang="ar-EG" dirty="0" smtClean="0"/>
              <a:t> تنوعا في </a:t>
            </a:r>
            <a:r>
              <a:rPr lang="ar-EG" dirty="0" err="1" smtClean="0"/>
              <a:t>احجامها</a:t>
            </a:r>
            <a:r>
              <a:rPr lang="ar-EG" dirty="0" smtClean="0"/>
              <a:t> </a:t>
            </a:r>
            <a:r>
              <a:rPr lang="ar-EG" dirty="0" err="1" smtClean="0"/>
              <a:t>واشكالها</a:t>
            </a:r>
            <a:r>
              <a:rPr lang="ar-EG" dirty="0" smtClean="0"/>
              <a:t> كما </a:t>
            </a:r>
            <a:r>
              <a:rPr lang="ar-EG" dirty="0" err="1" smtClean="0"/>
              <a:t>انها</a:t>
            </a:r>
            <a:r>
              <a:rPr lang="ar-EG" dirty="0" smtClean="0"/>
              <a:t> تصلح للكبار </a:t>
            </a:r>
            <a:r>
              <a:rPr lang="ar-EG" dirty="0" err="1" smtClean="0"/>
              <a:t>و</a:t>
            </a:r>
            <a:r>
              <a:rPr lang="ar-EG" dirty="0" smtClean="0"/>
              <a:t> الصغار علي حد سواء. 			</a:t>
            </a:r>
            <a:r>
              <a:rPr lang="ar-EG" sz="3450" dirty="0" smtClean="0">
                <a:solidFill>
                  <a:srgbClr val="FF0000"/>
                </a:solidFill>
              </a:rPr>
              <a:t>تتكون سماعات خلف </a:t>
            </a:r>
            <a:r>
              <a:rPr lang="ar-EG" sz="3450" dirty="0" err="1" smtClean="0">
                <a:solidFill>
                  <a:srgbClr val="FF0000"/>
                </a:solidFill>
              </a:rPr>
              <a:t>الاذن</a:t>
            </a:r>
            <a:r>
              <a:rPr lang="ar-EG" sz="3450" dirty="0" smtClean="0">
                <a:solidFill>
                  <a:srgbClr val="FF0000"/>
                </a:solidFill>
              </a:rPr>
              <a:t> من :</a:t>
            </a:r>
            <a:r>
              <a:rPr lang="ar-EG" dirty="0" smtClean="0"/>
              <a:t>				1ـ باب البطارية 		2ـ العلاقة			3ـ مفتاح البطارية 		4ـ القالب		         5 </a:t>
            </a:r>
            <a:r>
              <a:rPr lang="ar-EG" dirty="0" err="1" smtClean="0"/>
              <a:t>ـ</a:t>
            </a:r>
            <a:r>
              <a:rPr lang="ar-EG" dirty="0" smtClean="0"/>
              <a:t> غطاء مفتاح الضبط		6 </a:t>
            </a:r>
            <a:r>
              <a:rPr lang="ar-EG" dirty="0" err="1" smtClean="0"/>
              <a:t>ـ</a:t>
            </a:r>
            <a:r>
              <a:rPr lang="ar-EG" dirty="0" smtClean="0"/>
              <a:t> مفتاح الصوت		7ـ فتحة الميكروفون 	8ـ </a:t>
            </a:r>
            <a:r>
              <a:rPr lang="ar-EG" dirty="0" err="1" smtClean="0"/>
              <a:t>انبوب</a:t>
            </a:r>
            <a:r>
              <a:rPr lang="ar-EG" dirty="0" smtClean="0"/>
              <a:t> توصيل الصوت	</a:t>
            </a:r>
            <a:endParaRPr lang="ar-EG" dirty="0"/>
          </a:p>
        </p:txBody>
      </p:sp>
      <p:pic>
        <p:nvPicPr>
          <p:cNvPr id="4" name="~PP2732.WAV">
            <a:hlinkClick r:id="" action="ppaction://media"/>
          </p:cNvPr>
          <p:cNvPicPr>
            <a:picLocks noRot="1" noChangeAspect="1"/>
          </p:cNvPicPr>
          <p:nvPr>
            <a:wavAudioFile r:embed="rId2" name="~PP2732.WAV"/>
          </p:nvPr>
        </p:nvPicPr>
        <p:blipFill>
          <a:blip r:embed="rId5"/>
          <a:stretch>
            <a:fillRect/>
          </a:stretch>
        </p:blipFill>
        <p:spPr>
          <a:xfrm>
            <a:off x="8632825" y="6346825"/>
            <a:ext cx="304800" cy="304800"/>
          </a:xfrm>
          <a:prstGeom prst="rect">
            <a:avLst/>
          </a:prstGeom>
        </p:spPr>
      </p:pic>
    </p:spTree>
    <p:custDataLst>
      <p:tags r:id="rId1"/>
    </p:custDataLst>
  </p:cSld>
  <p:clrMapOvr>
    <a:masterClrMapping/>
  </p:clrMapOvr>
  <p:transition spd="med">
    <p:wipe/>
    <p:sndAc>
      <p:stSnd>
        <p:snd r:embed="rId4"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مميزاتها </a:t>
            </a:r>
            <a:r>
              <a:rPr lang="ar-EG" dirty="0" err="1" smtClean="0"/>
              <a:t>و</a:t>
            </a:r>
            <a:r>
              <a:rPr lang="ar-EG" dirty="0" smtClean="0"/>
              <a:t> عيوبها:</a:t>
            </a:r>
            <a:endParaRPr lang="ar-EG" dirty="0"/>
          </a:p>
        </p:txBody>
      </p:sp>
      <p:sp>
        <p:nvSpPr>
          <p:cNvPr id="3" name="عنصر نائب للمحتوى 2"/>
          <p:cNvSpPr>
            <a:spLocks noGrp="1"/>
          </p:cNvSpPr>
          <p:nvPr>
            <p:ph idx="1"/>
          </p:nvPr>
        </p:nvSpPr>
        <p:spPr/>
        <p:txBody>
          <a:bodyPr>
            <a:normAutofit/>
          </a:bodyPr>
          <a:lstStyle/>
          <a:p>
            <a:r>
              <a:rPr lang="ar-EG" sz="3500" dirty="0" smtClean="0">
                <a:solidFill>
                  <a:srgbClr val="FF0000"/>
                </a:solidFill>
              </a:rPr>
              <a:t>مميزاتها:								</a:t>
            </a:r>
            <a:r>
              <a:rPr lang="ar-EG" dirty="0" smtClean="0"/>
              <a:t>يعتبر هذا النوع هو من </a:t>
            </a:r>
            <a:r>
              <a:rPr lang="ar-EG" dirty="0" err="1" smtClean="0"/>
              <a:t>افضل</a:t>
            </a:r>
            <a:r>
              <a:rPr lang="ar-EG" dirty="0" smtClean="0"/>
              <a:t> </a:t>
            </a:r>
            <a:r>
              <a:rPr lang="ar-EG" dirty="0" err="1" smtClean="0"/>
              <a:t>الانواع</a:t>
            </a:r>
            <a:r>
              <a:rPr lang="ar-EG" dirty="0" smtClean="0"/>
              <a:t> و يناسب كل </a:t>
            </a:r>
            <a:r>
              <a:rPr lang="ar-EG" dirty="0" err="1" smtClean="0"/>
              <a:t>الاعمار</a:t>
            </a:r>
            <a:r>
              <a:rPr lang="ar-EG" dirty="0" smtClean="0"/>
              <a:t> ويمكن صيانته بسهوله.															</a:t>
            </a:r>
            <a:r>
              <a:rPr lang="ar-EG" sz="3500" dirty="0" smtClean="0">
                <a:solidFill>
                  <a:srgbClr val="C00000"/>
                </a:solidFill>
              </a:rPr>
              <a:t>[العيوب]				        </a:t>
            </a:r>
            <a:r>
              <a:rPr lang="ar-EG" dirty="0" smtClean="0"/>
              <a:t>تعتبر من اكبر السماعات </a:t>
            </a:r>
            <a:r>
              <a:rPr lang="ar-EG" dirty="0" err="1" smtClean="0"/>
              <a:t>و</a:t>
            </a:r>
            <a:r>
              <a:rPr lang="ar-EG" dirty="0" smtClean="0"/>
              <a:t> حساسة جدا للضجيج </a:t>
            </a:r>
            <a:r>
              <a:rPr lang="ar-EG" dirty="0" err="1" smtClean="0"/>
              <a:t>و</a:t>
            </a:r>
            <a:r>
              <a:rPr lang="ar-EG" dirty="0" smtClean="0"/>
              <a:t> تضخم الصوت.</a:t>
            </a:r>
            <a:endParaRPr lang="ar-EG" dirty="0"/>
          </a:p>
        </p:txBody>
      </p:sp>
      <p:pic>
        <p:nvPicPr>
          <p:cNvPr id="4" name="~PP3886.WAV">
            <a:hlinkClick r:id="" action="ppaction://media"/>
          </p:cNvPr>
          <p:cNvPicPr>
            <a:picLocks noRot="1" noChangeAspect="1"/>
          </p:cNvPicPr>
          <p:nvPr>
            <a:wavAudioFile r:embed="rId1" name="~PP3886.WAV"/>
          </p:nvPr>
        </p:nvPicPr>
        <p:blipFill>
          <a:blip r:embed="rId4"/>
          <a:stretch>
            <a:fillRect/>
          </a:stretch>
        </p:blipFill>
        <p:spPr>
          <a:xfrm>
            <a:off x="8632825" y="6346825"/>
            <a:ext cx="304800" cy="304800"/>
          </a:xfrm>
          <a:prstGeom prst="rect">
            <a:avLst/>
          </a:prstGeom>
        </p:spPr>
      </p:pic>
    </p:spTree>
  </p:cSld>
  <p:clrMapOvr>
    <a:masterClrMapping/>
  </p:clrMapOvr>
  <p:transition spd="med">
    <p:wip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سماعات </a:t>
            </a:r>
            <a:r>
              <a:rPr lang="ar-EG" dirty="0" err="1" smtClean="0"/>
              <a:t>الاذن</a:t>
            </a:r>
            <a:r>
              <a:rPr lang="ar-EG" dirty="0" smtClean="0"/>
              <a:t> الداخلية</a:t>
            </a:r>
            <a:endParaRPr lang="ar-EG" dirty="0"/>
          </a:p>
        </p:txBody>
      </p:sp>
      <p:sp>
        <p:nvSpPr>
          <p:cNvPr id="3" name="عنصر نائب للمحتوى 2"/>
          <p:cNvSpPr>
            <a:spLocks noGrp="1"/>
          </p:cNvSpPr>
          <p:nvPr>
            <p:ph idx="1"/>
          </p:nvPr>
        </p:nvSpPr>
        <p:spPr/>
        <p:txBody>
          <a:bodyPr/>
          <a:lstStyle/>
          <a:p>
            <a:r>
              <a:rPr lang="ar-EG" dirty="0" err="1" smtClean="0"/>
              <a:t>ان</a:t>
            </a:r>
            <a:r>
              <a:rPr lang="ar-EG" dirty="0" smtClean="0"/>
              <a:t> هذا النوع من السماعات واسع الانتشار حيث ظهر في العقد السابع من القرن الماضي </a:t>
            </a:r>
            <a:r>
              <a:rPr lang="ar-EG" dirty="0" err="1" smtClean="0"/>
              <a:t>و</a:t>
            </a:r>
            <a:r>
              <a:rPr lang="ar-EG" dirty="0" smtClean="0"/>
              <a:t> ازداد استخدمها.				</a:t>
            </a:r>
          </a:p>
          <a:p>
            <a:r>
              <a:rPr lang="ar-EG" sz="4000" dirty="0" smtClean="0">
                <a:solidFill>
                  <a:srgbClr val="C00000"/>
                </a:solidFill>
              </a:rPr>
              <a:t>                [</a:t>
            </a:r>
            <a:r>
              <a:rPr lang="ar-EG" sz="4000" dirty="0" err="1" smtClean="0">
                <a:solidFill>
                  <a:srgbClr val="C00000"/>
                </a:solidFill>
              </a:rPr>
              <a:t>انواعها</a:t>
            </a:r>
            <a:r>
              <a:rPr lang="ar-EG" sz="4000" dirty="0" smtClean="0">
                <a:solidFill>
                  <a:srgbClr val="C00000"/>
                </a:solidFill>
              </a:rPr>
              <a:t>]		           		</a:t>
            </a:r>
            <a:r>
              <a:rPr lang="ar-EG" dirty="0" smtClean="0"/>
              <a:t>1ـ سماعات داخل </a:t>
            </a:r>
            <a:r>
              <a:rPr lang="ar-EG" dirty="0" err="1" smtClean="0"/>
              <a:t>الاذن</a:t>
            </a:r>
            <a:r>
              <a:rPr lang="ar-EG" dirty="0" smtClean="0"/>
              <a:t>				</a:t>
            </a:r>
          </a:p>
          <a:p>
            <a:pPr>
              <a:buNone/>
            </a:pPr>
            <a:r>
              <a:rPr lang="ar-EG" dirty="0" smtClean="0"/>
              <a:t>   2-سماعات داخل قناة </a:t>
            </a:r>
            <a:r>
              <a:rPr lang="ar-EG" dirty="0" err="1" smtClean="0"/>
              <a:t>الاذن</a:t>
            </a:r>
            <a:r>
              <a:rPr lang="ar-EG" dirty="0" smtClean="0"/>
              <a:t>			</a:t>
            </a:r>
          </a:p>
          <a:p>
            <a:pPr>
              <a:buNone/>
            </a:pPr>
            <a:r>
              <a:rPr lang="ar-EG" dirty="0" smtClean="0"/>
              <a:t>3ـالسماعات المخفية كليا داخل قناة </a:t>
            </a:r>
            <a:r>
              <a:rPr lang="ar-EG" dirty="0" err="1" smtClean="0"/>
              <a:t>الاذن</a:t>
            </a:r>
            <a:endParaRPr lang="ar-EG" dirty="0"/>
          </a:p>
        </p:txBody>
      </p:sp>
      <p:pic>
        <p:nvPicPr>
          <p:cNvPr id="4" name="~PP1740.WAV">
            <a:hlinkClick r:id="" action="ppaction://media"/>
          </p:cNvPr>
          <p:cNvPicPr>
            <a:picLocks noRot="1" noChangeAspect="1"/>
          </p:cNvPicPr>
          <p:nvPr>
            <a:wavAudioFile r:embed="rId1" name="~PP1740.WAV"/>
          </p:nvPr>
        </p:nvPicPr>
        <p:blipFill>
          <a:blip r:embed="rId4"/>
          <a:stretch>
            <a:fillRect/>
          </a:stretch>
        </p:blipFill>
        <p:spPr>
          <a:xfrm>
            <a:off x="8632825" y="6346825"/>
            <a:ext cx="304800" cy="304800"/>
          </a:xfrm>
          <a:prstGeom prst="rect">
            <a:avLst/>
          </a:prstGeom>
        </p:spPr>
      </p:pic>
    </p:spTree>
  </p:cSld>
  <p:clrMapOvr>
    <a:masterClrMapping/>
  </p:clrMapOvr>
  <p:transition spd="med">
    <p:wip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مميزاتها </a:t>
            </a:r>
            <a:r>
              <a:rPr lang="ar-EG" dirty="0" err="1" smtClean="0"/>
              <a:t>و</a:t>
            </a:r>
            <a:r>
              <a:rPr lang="ar-EG" dirty="0" smtClean="0"/>
              <a:t> عيوبها</a:t>
            </a:r>
            <a:endParaRPr lang="ar-EG" dirty="0"/>
          </a:p>
        </p:txBody>
      </p:sp>
      <p:sp>
        <p:nvSpPr>
          <p:cNvPr id="3" name="عنصر نائب للمحتوى 2"/>
          <p:cNvSpPr>
            <a:spLocks noGrp="1"/>
          </p:cNvSpPr>
          <p:nvPr>
            <p:ph idx="1"/>
          </p:nvPr>
        </p:nvSpPr>
        <p:spPr/>
        <p:txBody>
          <a:bodyPr>
            <a:normAutofit/>
          </a:bodyPr>
          <a:lstStyle/>
          <a:p>
            <a:r>
              <a:rPr lang="ar-EG" sz="4000" dirty="0" smtClean="0">
                <a:solidFill>
                  <a:srgbClr val="C00000"/>
                </a:solidFill>
              </a:rPr>
              <a:t>المميزات:							</a:t>
            </a:r>
            <a:r>
              <a:rPr lang="ar-EG" dirty="0" smtClean="0"/>
              <a:t>1ـ حجمها صغير وصعوبة رؤيتها 				2ـ تنقي من الضوضاء </a:t>
            </a:r>
            <a:r>
              <a:rPr lang="ar-EG" dirty="0" err="1" smtClean="0"/>
              <a:t>و</a:t>
            </a:r>
            <a:r>
              <a:rPr lang="ar-EG" dirty="0" smtClean="0"/>
              <a:t> </a:t>
            </a:r>
            <a:r>
              <a:rPr lang="ar-EG" dirty="0" err="1" smtClean="0"/>
              <a:t>الاصوات</a:t>
            </a:r>
            <a:r>
              <a:rPr lang="ar-EG" dirty="0" smtClean="0"/>
              <a:t> المزعجة	</a:t>
            </a:r>
          </a:p>
          <a:p>
            <a:r>
              <a:rPr lang="ar-EG" sz="4000" dirty="0" smtClean="0">
                <a:solidFill>
                  <a:srgbClr val="C00000"/>
                </a:solidFill>
              </a:rPr>
              <a:t>عيوبها:</a:t>
            </a:r>
            <a:r>
              <a:rPr lang="ar-EG" dirty="0" smtClean="0"/>
              <a:t>	</a:t>
            </a:r>
          </a:p>
          <a:p>
            <a:r>
              <a:rPr lang="ar-EG" dirty="0" smtClean="0"/>
              <a:t>1-مرتفعه الثمن						</a:t>
            </a:r>
          </a:p>
          <a:p>
            <a:r>
              <a:rPr lang="ar-EG" dirty="0" smtClean="0"/>
              <a:t>2-تكون عرضة لالتصاق الشمع </a:t>
            </a:r>
            <a:r>
              <a:rPr lang="ar-EG" dirty="0" err="1" smtClean="0"/>
              <a:t>بها</a:t>
            </a:r>
            <a:r>
              <a:rPr lang="ar-EG" dirty="0" smtClean="0"/>
              <a:t> </a:t>
            </a:r>
            <a:r>
              <a:rPr lang="ar-EG" dirty="0" err="1" smtClean="0"/>
              <a:t>او</a:t>
            </a:r>
            <a:r>
              <a:rPr lang="ar-EG" dirty="0" smtClean="0"/>
              <a:t> انسداده.</a:t>
            </a:r>
          </a:p>
          <a:p>
            <a:r>
              <a:rPr lang="ar-EG" dirty="0" smtClean="0"/>
              <a:t>      3-يصعب ضبطها						4ـ البطارية صغيرة </a:t>
            </a:r>
            <a:r>
              <a:rPr lang="ar-EG" dirty="0" err="1" smtClean="0"/>
              <a:t>و</a:t>
            </a:r>
            <a:r>
              <a:rPr lang="ar-EG" dirty="0" smtClean="0"/>
              <a:t> عمرها قصير</a:t>
            </a:r>
          </a:p>
        </p:txBody>
      </p:sp>
      <p:pic>
        <p:nvPicPr>
          <p:cNvPr id="4" name="~PP2848.WAV">
            <a:hlinkClick r:id="" action="ppaction://media"/>
          </p:cNvPr>
          <p:cNvPicPr>
            <a:picLocks noRot="1" noChangeAspect="1"/>
          </p:cNvPicPr>
          <p:nvPr>
            <a:wavAudioFile r:embed="rId1" name="~PP2848.WAV"/>
          </p:nvPr>
        </p:nvPicPr>
        <p:blipFill>
          <a:blip r:embed="rId4"/>
          <a:stretch>
            <a:fillRect/>
          </a:stretch>
        </p:blipFill>
        <p:spPr>
          <a:xfrm>
            <a:off x="8632825" y="6346825"/>
            <a:ext cx="304800" cy="304800"/>
          </a:xfrm>
          <a:prstGeom prst="rect">
            <a:avLst/>
          </a:prstGeom>
        </p:spPr>
      </p:pic>
    </p:spTree>
  </p:cSld>
  <p:clrMapOvr>
    <a:masterClrMapping/>
  </p:clrMapOvr>
  <p:transition spd="med">
    <p:wip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205</TotalTime>
  <Words>211</Words>
  <Application>Microsoft Office PowerPoint</Application>
  <PresentationFormat>عرض على الشاشة (3:4)‏</PresentationFormat>
  <Paragraphs>41</Paragraphs>
  <Slides>11</Slides>
  <Notes>0</Notes>
  <HiddenSlides>0</HiddenSlides>
  <MMClips>10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حيوية</vt:lpstr>
      <vt:lpstr>المعينات السمعية</vt:lpstr>
      <vt:lpstr>أنواع المعينات السمعية :</vt:lpstr>
      <vt:lpstr>ميكانيزم المعين السمعي:</vt:lpstr>
      <vt:lpstr>المعينات السمعية الفردية</vt:lpstr>
      <vt:lpstr>مميزاتها و عيوبها:</vt:lpstr>
      <vt:lpstr>سماعات خلف الاذن:</vt:lpstr>
      <vt:lpstr>مميزاتها و عيوبها:</vt:lpstr>
      <vt:lpstr>سماعات الاذن الداخلية</vt:lpstr>
      <vt:lpstr>مميزاتها و عيوبها</vt:lpstr>
      <vt:lpstr>المعين السمعي المثبت بالنظارة:</vt:lpstr>
      <vt:lpstr>عيوبها: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المعينات السمعية</dc:title>
  <dc:creator>BT</dc:creator>
  <cp:lastModifiedBy>BT</cp:lastModifiedBy>
  <cp:revision>26</cp:revision>
  <dcterms:created xsi:type="dcterms:W3CDTF">2019-03-01T13:00:06Z</dcterms:created>
  <dcterms:modified xsi:type="dcterms:W3CDTF">2019-03-12T10:53:24Z</dcterms:modified>
</cp:coreProperties>
</file>